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75" r:id="rId15"/>
    <p:sldId id="269" r:id="rId16"/>
    <p:sldId id="270" r:id="rId17"/>
    <p:sldId id="271" r:id="rId18"/>
    <p:sldId id="272" r:id="rId19"/>
    <p:sldId id="273" r:id="rId20"/>
    <p:sldId id="268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4896-7F70-4630-9FFD-6CE116CFBD44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C686B-C595-4FC7-B12E-2703F352F8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C686B-C595-4FC7-B12E-2703F352F8A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C686B-C595-4FC7-B12E-2703F352F8AC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904-D65A-4B00-847A-32610BF7495E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D4C1-0171-4CDA-A31E-3612F2EBD774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3828-FF5A-4075-AC67-45160A4D09C4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D56-9A19-4074-9B7B-05E52E66A1AC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6F9B-41D2-41EA-89DF-0BA0D52F5F41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A3A1-2A95-4BD8-9602-8676E47F2D2D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FC2B-AC41-46DD-B654-40169EAB71D6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7BD9-1A1F-471D-9F26-031329950196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FA85-107A-436E-8FE6-F483FB1A0438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5B0F-CBA0-4BE4-B4AF-4405814FB1AE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38D-CEA5-45EE-AA5B-D1370E2A8BAA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88A224-DBA8-4872-9F1E-19DDA6AD3A56}" type="datetime1">
              <a:rPr lang="cs-CZ" smtClean="0"/>
              <a:pPr/>
              <a:t>25.3.2014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a-DK" smtClean="0"/>
              <a:t>6. odborná konference KZ ZZS ČR v Olomouci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51CB58-53E9-44AF-904E-59282ADC3E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Problémy ZZS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modrá hvěz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Kvalifikační a specializační vzdělávání</a:t>
            </a:r>
          </a:p>
          <a:p>
            <a:r>
              <a:rPr lang="cs-CZ" sz="7500" dirty="0" smtClean="0"/>
              <a:t>Kvalifikační vzdělávání zdravotnických záchranářů probíhá až na drobné úpravy dle osnov z poloviny devadesátých let minulého století</a:t>
            </a:r>
          </a:p>
          <a:p>
            <a:r>
              <a:rPr lang="cs-CZ" sz="7500" dirty="0" smtClean="0"/>
              <a:t>Vzniklo specializační vzdělávání pro zdravotnické záchranáře v oboru </a:t>
            </a:r>
            <a:r>
              <a:rPr lang="cs-CZ" sz="7500" b="1" u="sng" dirty="0" smtClean="0"/>
              <a:t>Urgentní medicína</a:t>
            </a:r>
            <a:r>
              <a:rPr lang="cs-CZ" sz="7500" dirty="0" smtClean="0"/>
              <a:t>, ale nejsou finanční prostředky, aby touto specializací mohli postupně projít všichni zdravotničtí záchranáři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Kvalifikační a specializační vzdělávání</a:t>
            </a:r>
          </a:p>
          <a:p>
            <a:r>
              <a:rPr lang="cs-CZ" sz="7500" dirty="0" smtClean="0"/>
              <a:t>Je potřeba upravit osnovy kvalifikačního vzdělávání zdravotnických záchranářů</a:t>
            </a:r>
          </a:p>
          <a:p>
            <a:r>
              <a:rPr lang="cs-CZ" sz="7500" dirty="0" smtClean="0"/>
              <a:t>Společně oslovit MZ ČR, MŠMT a vzdělávací instituce a změnit osnovy pro potřeby zítřka</a:t>
            </a:r>
          </a:p>
          <a:p>
            <a:r>
              <a:rPr lang="cs-CZ" sz="7500" dirty="0" smtClean="0"/>
              <a:t>Je potřeba alokovat finance na specializační vzdělávání pro zdravotnické záchranáře</a:t>
            </a:r>
          </a:p>
          <a:p>
            <a:r>
              <a:rPr lang="cs-CZ" sz="7500" dirty="0" smtClean="0"/>
              <a:t>Vyčlenit například z finančního příspěvky MZ ČR pro krizovou připravenost určité procento na úhradu specializace v oboru Urgentní medicína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cs-CZ" sz="9800" b="1" dirty="0" smtClean="0">
                <a:solidFill>
                  <a:srgbClr val="FF0000"/>
                </a:solidFill>
              </a:rPr>
              <a:t>Podfinancování ZZS – zejména ze strany ZP</a:t>
            </a:r>
          </a:p>
          <a:p>
            <a:r>
              <a:rPr lang="cs-CZ" sz="9200" dirty="0" smtClean="0"/>
              <a:t>Zdravotní pojišťovny se podílí na naplnění rozpočtu ZZS cca jen z jedné třetiny – to je málo</a:t>
            </a:r>
          </a:p>
          <a:p>
            <a:r>
              <a:rPr lang="cs-CZ" sz="9200" dirty="0" smtClean="0"/>
              <a:t>Když pomineme zanedbatelné výnosy z vedlejší činnosti a od loňského roku 10,-Kč na obyvatele kraje za rok z MZ ČR na krizové řízení, tak zbytek rozpočtu, téměř dvě třetiny jdou od zřizovatelů z krajských rozpočtů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2800" b="1" dirty="0" smtClean="0">
                <a:solidFill>
                  <a:srgbClr val="FF0000"/>
                </a:solidFill>
              </a:rPr>
              <a:t>Podfinancování ZZS – zejména ze strany ZP</a:t>
            </a:r>
          </a:p>
          <a:p>
            <a:r>
              <a:rPr lang="cs-CZ" sz="12000" dirty="0" smtClean="0"/>
              <a:t>Rozpočty krajů se ale vyvíjí různě, a proto i tyto příspěvky se různí nejen mezi kraji, ale i v tom kterém kraji v meziročně</a:t>
            </a:r>
          </a:p>
          <a:p>
            <a:r>
              <a:rPr lang="cs-CZ" sz="12000" dirty="0" smtClean="0"/>
              <a:t>Managementy ZZS na základě nejistých výnosů a různých příspěvků ZZS nemohou plánovat v horizontu vyšším, než je jeden rok</a:t>
            </a:r>
          </a:p>
          <a:p>
            <a:r>
              <a:rPr lang="cs-CZ" sz="12000" dirty="0" smtClean="0"/>
              <a:t>Z toho plyne i nedostatek financí na investice a na mnoha místech ČR nevyhovující prostory výjezdových základen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2800" b="1" dirty="0" smtClean="0">
                <a:solidFill>
                  <a:srgbClr val="FF0000"/>
                </a:solidFill>
              </a:rPr>
              <a:t>Možné řešení podfinancování ZZS</a:t>
            </a:r>
            <a:endParaRPr lang="cs-CZ" sz="12800" dirty="0" smtClean="0"/>
          </a:p>
          <a:p>
            <a:r>
              <a:rPr lang="cs-CZ" sz="12000" dirty="0" smtClean="0"/>
              <a:t>Jsem přesvědčen, že nejen podfinancování ZZS, ale i plánování při budování a obnově systému ZZS by šlo vyřešit kapitační platbou </a:t>
            </a:r>
          </a:p>
          <a:p>
            <a:r>
              <a:rPr lang="cs-CZ" sz="12000" dirty="0" smtClean="0"/>
              <a:t>Pevnou částkou, která by se skládala ze třech dílčích příspěvků (MZ ČR, kraj, ZP) a tvořila by jednu pevnou sazbu </a:t>
            </a:r>
            <a:r>
              <a:rPr lang="cs-CZ" sz="12000" smtClean="0">
                <a:solidFill>
                  <a:srgbClr val="FF0000"/>
                </a:solidFill>
              </a:rPr>
              <a:t>40</a:t>
            </a:r>
            <a:r>
              <a:rPr lang="cs-CZ" sz="12000" smtClean="0">
                <a:solidFill>
                  <a:srgbClr val="FF0000"/>
                </a:solidFill>
              </a:rPr>
              <a:t> – 45,- </a:t>
            </a:r>
            <a:r>
              <a:rPr lang="cs-CZ" sz="12000" dirty="0" smtClean="0">
                <a:solidFill>
                  <a:srgbClr val="FF0000"/>
                </a:solidFill>
              </a:rPr>
              <a:t>Kč </a:t>
            </a:r>
            <a:r>
              <a:rPr lang="cs-CZ" sz="12000" dirty="0" smtClean="0"/>
              <a:t>na 1 obyvatele kraje měsíčně + koeficient (turisté, lidnatost versus plošnost apod.)</a:t>
            </a:r>
          </a:p>
          <a:p>
            <a:r>
              <a:rPr lang="cs-CZ" sz="12000" dirty="0" smtClean="0"/>
              <a:t>Platba by se každoročně valorizovala o inflaci</a:t>
            </a:r>
          </a:p>
          <a:p>
            <a:endParaRPr lang="cs-CZ" sz="92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2800" b="1" dirty="0" smtClean="0">
                <a:solidFill>
                  <a:srgbClr val="FF0000"/>
                </a:solidFill>
              </a:rPr>
              <a:t>Postavení v základních složkách IZS</a:t>
            </a:r>
          </a:p>
          <a:p>
            <a:r>
              <a:rPr lang="cs-CZ" sz="12000" dirty="0" smtClean="0"/>
              <a:t>Když se to hodí, je ZZS základní složkou IZS</a:t>
            </a:r>
          </a:p>
          <a:p>
            <a:r>
              <a:rPr lang="cs-CZ" sz="12000" dirty="0" smtClean="0"/>
              <a:t>Když se to nehodí, nedej bože by to mohlo nést zvýšené finanční náklady, tak už ZZS není rovnoprávnou složkou IZS (výsluhy apod.)</a:t>
            </a:r>
          </a:p>
          <a:p>
            <a:r>
              <a:rPr lang="cs-CZ" sz="12000" dirty="0" smtClean="0"/>
              <a:t>ZZS je jediná základní složka IZS bez centrálního vedení nebo řízení</a:t>
            </a:r>
          </a:p>
          <a:p>
            <a:r>
              <a:rPr lang="cs-CZ" sz="12000" dirty="0" smtClean="0"/>
              <a:t>Dokonce nemáme ani vlastní odbor, zastoupení na vlastním ministerstvu</a:t>
            </a:r>
          </a:p>
          <a:p>
            <a:r>
              <a:rPr lang="cs-CZ" sz="12000" dirty="0" smtClean="0"/>
              <a:t>Jednoznačně jsme jakýsi “</a:t>
            </a:r>
            <a:r>
              <a:rPr lang="cs-CZ" sz="12000" dirty="0" err="1" smtClean="0"/>
              <a:t>otloukánek</a:t>
            </a:r>
            <a:r>
              <a:rPr lang="cs-CZ" sz="12000" dirty="0" smtClean="0"/>
              <a:t>“ IZS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12800" b="1" dirty="0" smtClean="0">
                <a:solidFill>
                  <a:srgbClr val="FF0000"/>
                </a:solidFill>
              </a:rPr>
              <a:t>Nedostatečné PR a vnímání veřejností</a:t>
            </a:r>
          </a:p>
          <a:p>
            <a:r>
              <a:rPr lang="cs-CZ" sz="12000" dirty="0" smtClean="0"/>
              <a:t>Hasiči jsou denně v hlavním zpravodajství všech celoplošných i regionálních TV</a:t>
            </a:r>
          </a:p>
          <a:p>
            <a:r>
              <a:rPr lang="cs-CZ" sz="12000" dirty="0" smtClean="0"/>
              <a:t>Vždy ještě umí zdůraznit, čím byl zásah složitý a kolik zachránili životů a majetku</a:t>
            </a:r>
          </a:p>
          <a:p>
            <a:r>
              <a:rPr lang="cs-CZ" sz="12000" dirty="0" smtClean="0"/>
              <a:t>Umí prodat sebelehčí a sebeblbější zásah</a:t>
            </a:r>
          </a:p>
          <a:p>
            <a:r>
              <a:rPr lang="cs-CZ" sz="12000" dirty="0" smtClean="0"/>
              <a:t>I díky tomu si dokázali vybudovat nedostižné renomé ve společnosti</a:t>
            </a:r>
          </a:p>
          <a:p>
            <a:r>
              <a:rPr lang="cs-CZ" sz="12000" dirty="0" smtClean="0"/>
              <a:t>I díky tomu například dokázali dostat do legislativy úhradu za zásah při DN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Přiznejme si! Umí ZZS toto??</a:t>
            </a:r>
          </a:p>
          <a:p>
            <a:pPr>
              <a:buNone/>
            </a:pPr>
            <a:endParaRPr lang="cs-CZ" sz="120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6" name="Obrázek 5" descr="hasičk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557462"/>
            <a:ext cx="5673845" cy="37756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… a tohle??</a:t>
            </a:r>
          </a:p>
          <a:p>
            <a:pPr>
              <a:buNone/>
            </a:pPr>
            <a:endParaRPr lang="cs-CZ" sz="120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7" name="Obrázek 6" descr="hasičk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348880"/>
            <a:ext cx="5428066" cy="406581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Proč třeba nemá ZZS miss záchranky???</a:t>
            </a:r>
          </a:p>
          <a:p>
            <a:pPr>
              <a:buNone/>
            </a:pPr>
            <a:endParaRPr lang="cs-CZ" sz="120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8" name="Obrázek 7" descr="hasičk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4766" y="2162174"/>
            <a:ext cx="3151310" cy="44351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Hlavní problémy ZZS v ČR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Olomouc 28. 3. 2014</a:t>
            </a:r>
            <a:endParaRPr lang="cs-CZ" dirty="0"/>
          </a:p>
        </p:txBody>
      </p:sp>
      <p:pic>
        <p:nvPicPr>
          <p:cNvPr id="4" name="Obrázek 3" descr="modrá hvěz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76672"/>
            <a:ext cx="4288855" cy="381642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6. odborná konference KZ ZZS ČR v Olomouci 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cs-CZ" sz="9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Pravděpodobně jsem ani zdaleka nepojmenoval všechny problémy, ale snažil jsem se vystihnout ty nejpalčivější, od kterých se možná ty ostatní jen odvíjí.</a:t>
            </a:r>
          </a:p>
          <a:p>
            <a:pPr algn="ctr">
              <a:buNone/>
            </a:pPr>
            <a:endParaRPr lang="cs-CZ" sz="9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cs-CZ" sz="11100" b="1" dirty="0" smtClean="0">
                <a:solidFill>
                  <a:srgbClr val="FF0000"/>
                </a:solidFill>
              </a:rPr>
              <a:t>Pojďme naše problémy </a:t>
            </a:r>
          </a:p>
          <a:p>
            <a:pPr algn="ctr">
              <a:buNone/>
            </a:pPr>
            <a:r>
              <a:rPr lang="cs-CZ" sz="11100" b="1" dirty="0" smtClean="0">
                <a:solidFill>
                  <a:srgbClr val="FF0000"/>
                </a:solidFill>
              </a:rPr>
              <a:t>společnou diskusí </a:t>
            </a:r>
          </a:p>
          <a:p>
            <a:pPr algn="ctr">
              <a:buNone/>
            </a:pPr>
            <a:r>
              <a:rPr lang="cs-CZ" sz="11100" b="1" dirty="0" smtClean="0">
                <a:solidFill>
                  <a:srgbClr val="FF0000"/>
                </a:solidFill>
              </a:rPr>
              <a:t>a vzájemnou spoluprací změnit</a:t>
            </a:r>
            <a:endParaRPr lang="cs-CZ" sz="11100" dirty="0" smtClean="0"/>
          </a:p>
          <a:p>
            <a:pPr>
              <a:buNone/>
            </a:pPr>
            <a:endParaRPr lang="cs-CZ" sz="92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456245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9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Děkuji za pozornost</a:t>
            </a:r>
            <a:endParaRPr lang="cs-CZ" sz="9200" dirty="0" smtClean="0"/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6" name="Obrázek 5" descr="Sigm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692696"/>
            <a:ext cx="3054085" cy="45811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problémy ZZS jsou problémy nás všech</a:t>
            </a:r>
          </a:p>
          <a:p>
            <a:r>
              <a:rPr lang="cs-CZ" dirty="0" smtClean="0"/>
              <a:t>problémy ZZS jsou sice společné, ale </a:t>
            </a:r>
          </a:p>
          <a:p>
            <a:r>
              <a:rPr lang="cs-CZ" dirty="0" smtClean="0"/>
              <a:t>každého se mohou dotýkat jiným způsobem a </a:t>
            </a:r>
          </a:p>
          <a:p>
            <a:r>
              <a:rPr lang="cs-CZ" dirty="0" smtClean="0"/>
              <a:t>každý tak může mít jiný recept na jejich řešení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>
                <a:solidFill>
                  <a:srgbClr val="FF0000"/>
                </a:solidFill>
              </a:rPr>
              <a:t>Tato konference by měla být zejména o tom, abychom problémy pojmenovali a nacházeli společná účinná řešení problémů ZZS v ČR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Trvalý a dlouhodobý úbytek lékařů</a:t>
            </a:r>
          </a:p>
          <a:p>
            <a:r>
              <a:rPr lang="cs-CZ" sz="3000" dirty="0" smtClean="0"/>
              <a:t>Přesun indikací a odpovědností na NLZP</a:t>
            </a:r>
          </a:p>
          <a:p>
            <a:r>
              <a:rPr lang="cs-CZ" sz="3000" dirty="0" smtClean="0"/>
              <a:t>Kvalifikační a specializační vzdělávání NLZP</a:t>
            </a:r>
          </a:p>
          <a:p>
            <a:r>
              <a:rPr lang="cs-CZ" sz="3000" dirty="0" smtClean="0"/>
              <a:t>Podfinancování – zejména ze strany ZP</a:t>
            </a:r>
          </a:p>
          <a:p>
            <a:r>
              <a:rPr lang="cs-CZ" sz="3000" dirty="0" smtClean="0"/>
              <a:t>Nemožnost koncepčního plánování</a:t>
            </a:r>
          </a:p>
          <a:p>
            <a:r>
              <a:rPr lang="cs-CZ" sz="3000" dirty="0" smtClean="0"/>
              <a:t>Na mnoha místech nedostatečná zázemí</a:t>
            </a:r>
          </a:p>
          <a:p>
            <a:r>
              <a:rPr lang="cs-CZ" sz="3000" dirty="0" smtClean="0"/>
              <a:t>Postavení ve složkách IZS - </a:t>
            </a:r>
            <a:r>
              <a:rPr lang="cs-CZ" sz="3000" dirty="0" err="1" smtClean="0"/>
              <a:t>otloukánek</a:t>
            </a:r>
            <a:endParaRPr lang="cs-CZ" sz="3000" dirty="0" smtClean="0"/>
          </a:p>
          <a:p>
            <a:r>
              <a:rPr lang="cs-CZ" sz="3000" dirty="0" smtClean="0"/>
              <a:t>Nedostatečné PR a vnímání veřejností</a:t>
            </a:r>
            <a:endParaRPr lang="cs-CZ" sz="3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Trvalý a dlouhodobý úbytek lékařů</a:t>
            </a:r>
          </a:p>
          <a:p>
            <a:r>
              <a:rPr lang="cs-CZ" sz="3000" dirty="0" smtClean="0"/>
              <a:t>Nejsou stanovené tabulkové počty lékařů</a:t>
            </a:r>
          </a:p>
          <a:p>
            <a:r>
              <a:rPr lang="cs-CZ" sz="3000" dirty="0" smtClean="0"/>
              <a:t>Víme, že lékaři ubývají, ale nemůžeme říci, zdali chybí, nebo nechybí – neznáme potřebný počet</a:t>
            </a:r>
          </a:p>
          <a:p>
            <a:r>
              <a:rPr lang="cs-CZ" sz="3000" dirty="0" smtClean="0"/>
              <a:t>Když v jednotlivých krajích a potažmo v ČR stanovíme počty výjezdových základen s posádkou LZS, RLP a RV, budeme vědět, kolik potřebujeme pro ZZS lékařů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Trvalý a dlouhodobý úbytek lékařů</a:t>
            </a:r>
          </a:p>
          <a:p>
            <a:r>
              <a:rPr lang="cs-CZ" sz="3000" dirty="0" smtClean="0"/>
              <a:t>Ve chvíli, kdy budeme znát potřebný počet  lékařů, můžeme hledat odpovědi:</a:t>
            </a:r>
          </a:p>
          <a:p>
            <a:r>
              <a:rPr lang="cs-CZ" sz="3000" dirty="0" smtClean="0"/>
              <a:t>A) kolik nám jich chybí/přebývá (případně kde)</a:t>
            </a:r>
          </a:p>
          <a:p>
            <a:r>
              <a:rPr lang="cs-CZ" sz="3000" dirty="0" smtClean="0"/>
              <a:t>B) kde je vezmeme, pokud nám chybí</a:t>
            </a:r>
          </a:p>
          <a:p>
            <a:r>
              <a:rPr lang="cs-CZ" sz="3000" dirty="0" smtClean="0"/>
              <a:t>C) kolik na ně potřebujeme financí</a:t>
            </a:r>
          </a:p>
          <a:p>
            <a:r>
              <a:rPr lang="cs-CZ" sz="3000" dirty="0" smtClean="0"/>
              <a:t>D) zdali jsme schopni určený počet lékařů</a:t>
            </a:r>
          </a:p>
          <a:p>
            <a:pPr>
              <a:buNone/>
            </a:pPr>
            <a:r>
              <a:rPr lang="cs-CZ" sz="3000" dirty="0" smtClean="0"/>
              <a:t>        trvale udržet, jak ekonomicky tak i fyzicky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Trvalý a dlouhodobý úbytek lékařů</a:t>
            </a:r>
          </a:p>
          <a:p>
            <a:r>
              <a:rPr lang="cs-CZ" dirty="0" smtClean="0"/>
              <a:t>Nastavením počtu lékařů by byl založen základ systému, potom můžeme nastavit další:</a:t>
            </a:r>
          </a:p>
          <a:p>
            <a:r>
              <a:rPr lang="cs-CZ" dirty="0" smtClean="0"/>
              <a:t>A) kolik a kde potřebujeme posádek RZP</a:t>
            </a:r>
            <a:endParaRPr lang="cs-CZ" sz="2800" dirty="0" smtClean="0"/>
          </a:p>
          <a:p>
            <a:r>
              <a:rPr lang="cs-CZ" dirty="0" smtClean="0"/>
              <a:t>B</a:t>
            </a:r>
            <a:r>
              <a:rPr lang="cs-CZ" sz="2800" dirty="0" smtClean="0"/>
              <a:t>) </a:t>
            </a:r>
            <a:r>
              <a:rPr lang="cs-CZ" dirty="0" smtClean="0"/>
              <a:t>z toho vzniknou i tabulkové počty NLZP</a:t>
            </a:r>
          </a:p>
          <a:p>
            <a:r>
              <a:rPr lang="cs-CZ" dirty="0" smtClean="0"/>
              <a:t>C) kolik na ně potřebujeme financí</a:t>
            </a:r>
          </a:p>
          <a:p>
            <a:r>
              <a:rPr lang="cs-CZ" dirty="0" smtClean="0"/>
              <a:t>D) potřebné náklady na specializační studium v oboru </a:t>
            </a:r>
            <a:r>
              <a:rPr lang="cs-CZ" u="sng" dirty="0" smtClean="0"/>
              <a:t>Urgentní medicína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Trvalý a dlouhodobý úbytek lékařů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sz="3000" dirty="0" smtClean="0"/>
              <a:t>Vznikla by nová, ale už systémová mapa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6" name="Obrázek 5" descr="2872793--pocty-lekaru-a-posadek-na-zachrannych-sluzbach-v-cr--1-610x410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19" y="2780928"/>
            <a:ext cx="5249559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problémy ZZS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cs-CZ" sz="9800" b="1" dirty="0" smtClean="0">
                <a:solidFill>
                  <a:srgbClr val="FF0000"/>
                </a:solidFill>
              </a:rPr>
              <a:t>Přesun indikací a odpovědnosti na NLZP</a:t>
            </a:r>
          </a:p>
          <a:p>
            <a:r>
              <a:rPr lang="cs-CZ" sz="9200" dirty="0" smtClean="0"/>
              <a:t>Nebyli to NLZP, kteří chtěli přebírat odpovědnost  a indikace výjezdů určených pro posádky RLP</a:t>
            </a:r>
          </a:p>
          <a:p>
            <a:r>
              <a:rPr lang="cs-CZ" sz="9200" dirty="0" smtClean="0"/>
              <a:t>Nebyli to NLZP, kteří v tomto duchu volali po vyšších kompetencích</a:t>
            </a:r>
          </a:p>
          <a:p>
            <a:r>
              <a:rPr lang="cs-CZ" sz="9200" dirty="0" smtClean="0"/>
              <a:t>Každoročně byly a jsou na posádky RZP přesouvány další indikace, další odpovědnost</a:t>
            </a:r>
          </a:p>
          <a:p>
            <a:r>
              <a:rPr lang="cs-CZ" sz="9200" dirty="0" smtClean="0"/>
              <a:t>Nedošlo ovšem k potřebné aktualizaci kvalifikačního studia, které by reflektovalo změny praxe</a:t>
            </a:r>
          </a:p>
          <a:p>
            <a:pPr>
              <a:buNone/>
            </a:pPr>
            <a:r>
              <a:rPr lang="cs-CZ" dirty="0" smtClean="0"/>
              <a:t>      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771800" y="0"/>
            <a:ext cx="3960440" cy="404664"/>
          </a:xfrm>
        </p:spPr>
        <p:txBody>
          <a:bodyPr/>
          <a:lstStyle/>
          <a:p>
            <a:pPr algn="ctr"/>
            <a:r>
              <a:rPr lang="da-DK" dirty="0" smtClean="0"/>
              <a:t>6. odborná konference KZ ZZS ČR v Olomouci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CB58-53E9-44AF-904E-59282ADC3E2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1162</Words>
  <Application>Microsoft Office PowerPoint</Application>
  <PresentationFormat>Předvádění na obrazovce (4:3)</PresentationFormat>
  <Paragraphs>162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  <vt:lpstr>Hlavní problémy ZZS v ČR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ZZS v ČR</dc:title>
  <dc:creator>Sigmund</dc:creator>
  <cp:lastModifiedBy>Sigmund</cp:lastModifiedBy>
  <cp:revision>82</cp:revision>
  <dcterms:created xsi:type="dcterms:W3CDTF">2014-02-04T09:32:40Z</dcterms:created>
  <dcterms:modified xsi:type="dcterms:W3CDTF">2014-03-25T12:15:38Z</dcterms:modified>
</cp:coreProperties>
</file>